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package.core-properties+xml" PartName="/docProps/core.xml"/>
  <Override ContentType="application/vnd.openxmlformats-officedocument.extended-properties+xml" PartName="/docProps/app.xml"/>
  <Default ContentType="image/jpeg" Extension="jpeg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4630400" cy="8229600"/>
  <p:notesSz cx="8229600" cy="14630400"/>
  <p:embeddedFontLst>
    <p:embeddedFont>
      <p:font typeface="思源黑体-思源黑体-Medium" panose="020B0604020202020204" charset="-128"/>
      <p:regular r:id="rId30"/>
    </p:embeddedFont>
    <p:embeddedFont>
      <p:font typeface="思源黑体-思源黑体-Regular" panose="020B0604020202020204" charset="-128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5" d="100"/>
          <a:sy n="135" d="100"/>
        </p:scale>
        <p:origin x="22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76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<Relationships xmlns="http://schemas.openxmlformats.org/package/2006/relationships"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4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 ?><Relationships xmlns="http://schemas.openxmlformats.org/package/2006/relationships"><Relationship Id="rId3" Target="../media/image11.jpe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4.xml.rels><?xml version="1.0" encoding="UTF-8" standalone="yes" ?><Relationships xmlns="http://schemas.openxmlformats.org/package/2006/relationships"><Relationship Id="rId8" Target="../media/image28.png" Type="http://schemas.openxmlformats.org/officeDocument/2006/relationships/image"/><Relationship Id="rId3" Target="../media/image2.jpeg" Type="http://schemas.openxmlformats.org/officeDocument/2006/relationships/image"/><Relationship Id="rId7" Target="../media/image27.pn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2.xml" Type="http://schemas.openxmlformats.org/officeDocument/2006/relationships/slideLayout"/><Relationship Id="rId6" Target="../media/image26.png" Type="http://schemas.openxmlformats.org/officeDocument/2006/relationships/image"/><Relationship Id="rId5" Target="../media/image25.png" Type="http://schemas.openxmlformats.org/officeDocument/2006/relationships/image"/><Relationship Id="rId10" Target="../media/image30.png" Type="http://schemas.openxmlformats.org/officeDocument/2006/relationships/image"/><Relationship Id="rId4" Target="../media/image24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5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6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16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7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8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7" Target="../media/image37.pn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2.xml" Type="http://schemas.openxmlformats.org/officeDocument/2006/relationships/slideLayout"/><Relationship Id="rId6" Target="../media/image36.png" Type="http://schemas.openxmlformats.org/officeDocument/2006/relationships/image"/><Relationship Id="rId5" Target="../media/image35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9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.xml.rels><?xml version="1.0" encoding="UTF-8" standalone="yes" ?><Relationships xmlns="http://schemas.openxmlformats.org/package/2006/relationships"><Relationship Id="rId3" Target="../media/image5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2.xml" Type="http://schemas.openxmlformats.org/officeDocument/2006/relationships/slideLayout"/><Relationship Id="rId4" Target="../media/image6.jpeg" Type="http://schemas.openxmlformats.org/officeDocument/2006/relationships/image"/></Relationships>
</file>

<file path=ppt/slides/_rels/slide20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16.png" Type="http://schemas.openxmlformats.org/officeDocument/2006/relationships/image"/><Relationship Id="rId4" Target="../media/image39.jpeg" Type="http://schemas.openxmlformats.org/officeDocument/2006/relationships/image"/></Relationships>
</file>

<file path=ppt/slides/_rels/slide21.xml.rels><?xml version="1.0" encoding="UTF-8" standalone="yes" ?><Relationships xmlns="http://schemas.openxmlformats.org/package/2006/relationships"><Relationship Id="rId3" Target="../media/image11.jpe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3.xml.rels><?xml version="1.0" encoding="UTF-8" standalone="yes" ?><Relationships xmlns="http://schemas.openxmlformats.org/package/2006/relationships"><Relationship Id="rId3" Target="../media/image11.jpeg" Type="http://schemas.openxmlformats.org/officeDocument/2006/relationships/image"/><Relationship Id="rId2" Target="../notesSlides/notesSlide23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48.jpeg" Type="http://schemas.openxmlformats.org/officeDocument/2006/relationships/image"/></Relationships>
</file>

<file path=ppt/slides/_rels/slide24.xml.rels><?xml version="1.0" encoding="UTF-8" standalone="yes" ?><Relationships xmlns="http://schemas.openxmlformats.org/package/2006/relationships"><Relationship Id="rId3" Target="../media/image49.png" Type="http://schemas.openxmlformats.org/officeDocument/2006/relationships/image"/><Relationship Id="rId2" Target="../notesSlides/notesSlide24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16.png" Type="http://schemas.openxmlformats.org/officeDocument/2006/relationships/image"/><Relationship Id="rId4" Target="../media/image50.jpeg" Type="http://schemas.openxmlformats.org/officeDocument/2006/relationships/image"/></Relationships>
</file>

<file path=ppt/slides/_rels/slide25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25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26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26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53.png" Type="http://schemas.openxmlformats.org/officeDocument/2006/relationships/image"/><Relationship Id="rId4" Target="../media/image52.jpeg" Type="http://schemas.openxmlformats.org/officeDocument/2006/relationships/image"/></Relationships>
</file>

<file path=ppt/slides/_rels/slide27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27.xml" Type="http://schemas.openxmlformats.org/officeDocument/2006/relationships/notesSlide"/><Relationship Id="rId1" Target="../slideLayouts/slideLayout2.xml" Type="http://schemas.openxmlformats.org/officeDocument/2006/relationships/slideLayout"/><Relationship Id="rId4" Target="../media/image54.jpeg" Type="http://schemas.openxmlformats.org/officeDocument/2006/relationships/image"/></Relationships>
</file>

<file path=ppt/slides/_rels/slide3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 ?><Relationships xmlns="http://schemas.openxmlformats.org/package/2006/relationships"><Relationship Id="rId3" Target="../media/image9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Relationship Id="rId4" Target="../media/image10.jpeg" Type="http://schemas.openxmlformats.org/officeDocument/2006/relationships/image"/></Relationships>
</file>

<file path=ppt/slides/_rels/slide5.xml.rels><?xml version="1.0" encoding="UTF-8" standalone="yes" ?><Relationships xmlns="http://schemas.openxmlformats.org/package/2006/relationships"><Relationship Id="rId3" Target="../media/image11.jpe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Relationship Id="rId4" Target="../media/image13.jpeg" Type="http://schemas.openxmlformats.org/officeDocument/2006/relationships/image"/></Relationships>
</file>

<file path=ppt/slides/_rels/slide7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16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2.xml" Type="http://schemas.openxmlformats.org/officeDocument/2006/relationships/slideLayout"/><Relationship Id="rId5" Target="../media/image8.png" Type="http://schemas.openxmlformats.org/officeDocument/2006/relationships/image"/><Relationship Id="rId4" Target="../media/image17.jpe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6428232"/>
            <a:ext cx="6345936" cy="6126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6428232"/>
            <a:ext cx="6345936" cy="612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78992" y="6547104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Raj Pawar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690104" y="6547104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Naga Pavithra Jajala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5760720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Glacier - Week 13 | 28th June 2025</a:t>
            </a:r>
            <a:endParaRPr lang="en-US" sz="2040" dirty="0"/>
          </a:p>
        </p:txBody>
      </p:sp>
      <p:sp>
        <p:nvSpPr>
          <p:cNvPr id="9" name="Text 3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Data-Driven Insights for Customer Behavior and Product Strategy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86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5862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728776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rich dataset gives us a 360-degree view of each customer over time.</a:t>
            </a:r>
            <a:endParaRPr lang="en-US" sz="2040" dirty="0"/>
          </a:p>
        </p:txBody>
      </p:sp>
      <p:sp>
        <p:nvSpPr>
          <p:cNvPr id="5" name="Text 1"/>
          <p:cNvSpPr/>
          <p:nvPr/>
        </p:nvSpPr>
        <p:spPr>
          <a:xfrm>
            <a:off x="1078992" y="5961888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Account Info: Seniority, relationship type, entry channel</a:t>
            </a:r>
            <a:endParaRPr lang="en-US" sz="2040" dirty="0"/>
          </a:p>
        </p:txBody>
      </p:sp>
      <p:sp>
        <p:nvSpPr>
          <p:cNvPr id="6" name="Text 2"/>
          <p:cNvSpPr/>
          <p:nvPr/>
        </p:nvSpPr>
        <p:spPr>
          <a:xfrm>
            <a:off x="1078992" y="1792224"/>
            <a:ext cx="1248156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b="1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Source</a:t>
            </a:r>
            <a:endParaRPr lang="en-US" sz="2780" dirty="0"/>
          </a:p>
        </p:txBody>
      </p:sp>
      <p:sp>
        <p:nvSpPr>
          <p:cNvPr id="7" name="Text 3"/>
          <p:cNvSpPr/>
          <p:nvPr/>
        </p:nvSpPr>
        <p:spPr>
          <a:xfrm>
            <a:off x="1078992" y="4846320"/>
            <a:ext cx="1248156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48 columns including:</a:t>
            </a:r>
            <a:endParaRPr lang="en-US" sz="2780" dirty="0"/>
          </a:p>
        </p:txBody>
      </p:sp>
      <p:sp>
        <p:nvSpPr>
          <p:cNvPr id="8" name="Text 4"/>
          <p:cNvSpPr/>
          <p:nvPr/>
        </p:nvSpPr>
        <p:spPr>
          <a:xfrm>
            <a:off x="1078992" y="5431536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Demographics: Age, gender, country, income, etc.</a:t>
            </a:r>
            <a:endParaRPr lang="en-US" sz="2040" dirty="0"/>
          </a:p>
        </p:txBody>
      </p:sp>
      <p:sp>
        <p:nvSpPr>
          <p:cNvPr id="9" name="Text 5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Dataset Overview</a:t>
            </a:r>
            <a:endParaRPr lang="en-US" sz="4640" dirty="0"/>
          </a:p>
        </p:txBody>
      </p:sp>
      <p:sp>
        <p:nvSpPr>
          <p:cNvPr id="10" name="Text 6"/>
          <p:cNvSpPr/>
          <p:nvPr/>
        </p:nvSpPr>
        <p:spPr>
          <a:xfrm>
            <a:off x="1078992" y="6492240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Product Flags: 24 binary indicators of product ownership (1 = owned, 0 = not owned)</a:t>
            </a:r>
            <a:endParaRPr lang="en-US" sz="2040" dirty="0"/>
          </a:p>
        </p:txBody>
      </p:sp>
      <p:sp>
        <p:nvSpPr>
          <p:cNvPr id="11" name="Text 7"/>
          <p:cNvSpPr/>
          <p:nvPr/>
        </p:nvSpPr>
        <p:spPr>
          <a:xfrm>
            <a:off x="1078992" y="3611880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Over 13 million records across 17 months (Jan 2015 – May 2016)</a:t>
            </a:r>
            <a:endParaRPr lang="en-US" sz="2040" dirty="0"/>
          </a:p>
        </p:txBody>
      </p:sp>
      <p:sp>
        <p:nvSpPr>
          <p:cNvPr id="12" name="Text 8"/>
          <p:cNvSpPr/>
          <p:nvPr/>
        </p:nvSpPr>
        <p:spPr>
          <a:xfrm>
            <a:off x="1078992" y="2368296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Historical transactional and demographic data from XYZ Credit Union (train.csv)</a:t>
            </a:r>
            <a:endParaRPr lang="en-US" sz="2040" dirty="0"/>
          </a:p>
        </p:txBody>
      </p:sp>
      <p:sp>
        <p:nvSpPr>
          <p:cNvPr id="13" name="Text 9"/>
          <p:cNvSpPr/>
          <p:nvPr/>
        </p:nvSpPr>
        <p:spPr>
          <a:xfrm>
            <a:off x="1078992" y="4270248"/>
            <a:ext cx="1248156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b="1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Structure</a:t>
            </a:r>
            <a:endParaRPr lang="en-US" sz="2780" dirty="0"/>
          </a:p>
        </p:txBody>
      </p:sp>
      <p:sp>
        <p:nvSpPr>
          <p:cNvPr id="14" name="Text 10"/>
          <p:cNvSpPr/>
          <p:nvPr/>
        </p:nvSpPr>
        <p:spPr>
          <a:xfrm>
            <a:off x="1078992" y="3026664"/>
            <a:ext cx="1248156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b="1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Volume</a:t>
            </a:r>
            <a:endParaRPr lang="en-US" sz="27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5703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570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391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43984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Analytical Approach and Methodology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312724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8" name="Text 3"/>
          <p:cNvSpPr/>
          <p:nvPr/>
        </p:nvSpPr>
        <p:spPr>
          <a:xfrm>
            <a:off x="832104" y="3785616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9" name="Text 4"/>
          <p:cNvSpPr/>
          <p:nvPr/>
        </p:nvSpPr>
        <p:spPr>
          <a:xfrm>
            <a:off x="832104" y="70317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88796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8879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6263640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Churn detection using product transitions</a:t>
            </a:r>
            <a:endParaRPr lang="en-US" sz="2040" dirty="0"/>
          </a:p>
        </p:txBody>
      </p:sp>
      <p:sp>
        <p:nvSpPr>
          <p:cNvPr id="5" name="Text 1"/>
          <p:cNvSpPr/>
          <p:nvPr/>
        </p:nvSpPr>
        <p:spPr>
          <a:xfrm>
            <a:off x="1078992" y="6793992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Correlation and feature relationships</a:t>
            </a:r>
            <a:endParaRPr lang="en-US" sz="2040" dirty="0"/>
          </a:p>
        </p:txBody>
      </p:sp>
      <p:sp>
        <p:nvSpPr>
          <p:cNvPr id="6" name="Text 2"/>
          <p:cNvSpPr/>
          <p:nvPr/>
        </p:nvSpPr>
        <p:spPr>
          <a:xfrm>
            <a:off x="1078992" y="2907792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Standardized data types and column names for clarity</a:t>
            </a:r>
            <a:endParaRPr lang="en-US" sz="2040" dirty="0"/>
          </a:p>
        </p:txBody>
      </p:sp>
      <p:sp>
        <p:nvSpPr>
          <p:cNvPr id="7" name="Text 3"/>
          <p:cNvSpPr/>
          <p:nvPr/>
        </p:nvSpPr>
        <p:spPr>
          <a:xfrm>
            <a:off x="1078992" y="4087368"/>
            <a:ext cx="1248156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b="1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Exploratory Data Analysis (EDA)</a:t>
            </a:r>
            <a:endParaRPr lang="en-US" sz="2780" dirty="0"/>
          </a:p>
        </p:txBody>
      </p:sp>
      <p:sp>
        <p:nvSpPr>
          <p:cNvPr id="8" name="Text 4"/>
          <p:cNvSpPr/>
          <p:nvPr/>
        </p:nvSpPr>
        <p:spPr>
          <a:xfrm>
            <a:off x="1078992" y="3438144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Ensured product columns were binary (0 or 1)</a:t>
            </a:r>
            <a:endParaRPr lang="en-US" sz="2040" dirty="0"/>
          </a:p>
        </p:txBody>
      </p:sp>
      <p:sp>
        <p:nvSpPr>
          <p:cNvPr id="9" name="Text 5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Analytical Approach and Methodology</a:t>
            </a:r>
            <a:endParaRPr lang="en-US" sz="4640" dirty="0"/>
          </a:p>
        </p:txBody>
      </p:sp>
      <p:sp>
        <p:nvSpPr>
          <p:cNvPr id="10" name="Text 6"/>
          <p:cNvSpPr/>
          <p:nvPr/>
        </p:nvSpPr>
        <p:spPr>
          <a:xfrm>
            <a:off x="1078992" y="1792224"/>
            <a:ext cx="1248156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b="1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Cleaning &amp; Preparation</a:t>
            </a:r>
            <a:endParaRPr lang="en-US" sz="2780" dirty="0"/>
          </a:p>
        </p:txBody>
      </p:sp>
      <p:sp>
        <p:nvSpPr>
          <p:cNvPr id="11" name="Text 7"/>
          <p:cNvSpPr/>
          <p:nvPr/>
        </p:nvSpPr>
        <p:spPr>
          <a:xfrm>
            <a:off x="1078992" y="5733288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Time-based ownership trends</a:t>
            </a:r>
            <a:endParaRPr lang="en-US" sz="2040" dirty="0"/>
          </a:p>
        </p:txBody>
      </p:sp>
      <p:sp>
        <p:nvSpPr>
          <p:cNvPr id="12" name="Text 8"/>
          <p:cNvSpPr/>
          <p:nvPr/>
        </p:nvSpPr>
        <p:spPr>
          <a:xfrm>
            <a:off x="1078992" y="4672584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Demographic profiling</a:t>
            </a:r>
            <a:endParaRPr lang="en-US" sz="2040" dirty="0"/>
          </a:p>
        </p:txBody>
      </p:sp>
      <p:sp>
        <p:nvSpPr>
          <p:cNvPr id="13" name="Text 9"/>
          <p:cNvSpPr/>
          <p:nvPr/>
        </p:nvSpPr>
        <p:spPr>
          <a:xfrm>
            <a:off x="1078992" y="2368296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Removed inconsistencies and missing values</a:t>
            </a:r>
            <a:endParaRPr lang="en-US" sz="2040" dirty="0"/>
          </a:p>
        </p:txBody>
      </p:sp>
      <p:sp>
        <p:nvSpPr>
          <p:cNvPr id="14" name="Text 10"/>
          <p:cNvSpPr/>
          <p:nvPr/>
        </p:nvSpPr>
        <p:spPr>
          <a:xfrm>
            <a:off x="1078992" y="7452360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b="1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Tools Used:</a:t>
            </a: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Python, Dask (for large-scale processing), Pandas, Matplotlib</a:t>
            </a:r>
            <a:endParaRPr lang="en-US" sz="2040" dirty="0"/>
          </a:p>
        </p:txBody>
      </p:sp>
      <p:sp>
        <p:nvSpPr>
          <p:cNvPr id="15" name="Text 11"/>
          <p:cNvSpPr/>
          <p:nvPr/>
        </p:nvSpPr>
        <p:spPr>
          <a:xfrm>
            <a:off x="1078992" y="5202936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Product usage distribution</a:t>
            </a:r>
            <a:endParaRPr lang="en-US" sz="20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179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5214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651052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  <p:sp>
        <p:nvSpPr>
          <p:cNvPr id="7" name="Text 2"/>
          <p:cNvSpPr/>
          <p:nvPr/>
        </p:nvSpPr>
        <p:spPr>
          <a:xfrm>
            <a:off x="832104" y="363016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8" name="Text 3"/>
          <p:cNvSpPr/>
          <p:nvPr/>
        </p:nvSpPr>
        <p:spPr>
          <a:xfrm>
            <a:off x="832104" y="49377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Customer Profile Insights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4279392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1911096"/>
            <a:ext cx="2569464" cy="9509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144" y="1911096"/>
            <a:ext cx="2569464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832" y="1911096"/>
            <a:ext cx="2569464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936" y="1911096"/>
            <a:ext cx="2569464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911096"/>
            <a:ext cx="2569464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1466576" y="3959352"/>
            <a:ext cx="2103120" cy="1563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Most customers have been with the bank for over 8 years.</a:t>
            </a:r>
            <a:endParaRPr lang="en-US" sz="2040" dirty="0"/>
          </a:p>
        </p:txBody>
      </p:sp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664" y="2139696"/>
            <a:ext cx="493776" cy="493776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6272784" y="5614416"/>
            <a:ext cx="2103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Top tier customers: 4%</a:t>
            </a:r>
            <a:endParaRPr lang="en-US" sz="1630" dirty="0"/>
          </a:p>
        </p:txBody>
      </p:sp>
      <p:sp>
        <p:nvSpPr>
          <p:cNvPr id="11" name="Text 2"/>
          <p:cNvSpPr/>
          <p:nvPr/>
        </p:nvSpPr>
        <p:spPr>
          <a:xfrm>
            <a:off x="3675888" y="3529797"/>
            <a:ext cx="2103120" cy="2340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Most customers are between 30 and 60 years old. The average age is ~40 years.</a:t>
            </a:r>
            <a:endParaRPr lang="en-US" sz="2040" dirty="0"/>
          </a:p>
        </p:txBody>
      </p:sp>
      <p:sp>
        <p:nvSpPr>
          <p:cNvPr id="12" name="Text 3"/>
          <p:cNvSpPr/>
          <p:nvPr/>
        </p:nvSpPr>
        <p:spPr>
          <a:xfrm>
            <a:off x="6272784" y="4087368"/>
            <a:ext cx="2103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Particulares (regular individuals): 60%</a:t>
            </a:r>
            <a:endParaRPr lang="en-US" sz="1630" dirty="0"/>
          </a:p>
        </p:txBody>
      </p:sp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560" y="2139696"/>
            <a:ext cx="493776" cy="493776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1078992" y="3721608"/>
            <a:ext cx="2103120" cy="2340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Fairly even split with a slight majority of female customers (54.5%).</a:t>
            </a:r>
            <a:endParaRPr lang="en-US" sz="2040" dirty="0"/>
          </a:p>
        </p:txBody>
      </p:sp>
      <p:sp>
        <p:nvSpPr>
          <p:cNvPr id="15" name="Text 5"/>
          <p:cNvSpPr/>
          <p:nvPr/>
        </p:nvSpPr>
        <p:spPr>
          <a:xfrm>
            <a:off x="832104" y="6958584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These insights help us build customer personas and segment our base for better targeting.</a:t>
            </a:r>
            <a:endParaRPr lang="en-US" sz="2040" dirty="0"/>
          </a:p>
        </p:txBody>
      </p:sp>
      <p:sp>
        <p:nvSpPr>
          <p:cNvPr id="16" name="Text 6"/>
          <p:cNvSpPr/>
          <p:nvPr/>
        </p:nvSpPr>
        <p:spPr>
          <a:xfrm>
            <a:off x="8869680" y="3209544"/>
            <a:ext cx="21031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Country</a:t>
            </a:r>
            <a:endParaRPr lang="en-US" sz="232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1248" y="2139696"/>
            <a:ext cx="493776" cy="493776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3675888" y="3209544"/>
            <a:ext cx="21031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Age</a:t>
            </a:r>
            <a:endParaRPr lang="en-US" sz="2320" dirty="0"/>
          </a:p>
        </p:txBody>
      </p:sp>
      <p:sp>
        <p:nvSpPr>
          <p:cNvPr id="19" name="Text 8"/>
          <p:cNvSpPr/>
          <p:nvPr/>
        </p:nvSpPr>
        <p:spPr>
          <a:xfrm>
            <a:off x="6272784" y="4846320"/>
            <a:ext cx="2103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Universitario (students): 36%</a:t>
            </a:r>
            <a:endParaRPr lang="en-US" sz="1630" dirty="0"/>
          </a:p>
        </p:txBody>
      </p:sp>
      <p:sp>
        <p:nvSpPr>
          <p:cNvPr id="20" name="Text 9"/>
          <p:cNvSpPr/>
          <p:nvPr/>
        </p:nvSpPr>
        <p:spPr>
          <a:xfrm>
            <a:off x="11466576" y="3109988"/>
            <a:ext cx="21031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Seniority (tenure)</a:t>
            </a:r>
            <a:endParaRPr lang="en-US" sz="2320" dirty="0"/>
          </a:p>
        </p:txBody>
      </p:sp>
      <p:sp>
        <p:nvSpPr>
          <p:cNvPr id="21" name="Text 10"/>
          <p:cNvSpPr/>
          <p:nvPr/>
        </p:nvSpPr>
        <p:spPr>
          <a:xfrm>
            <a:off x="832104" y="8961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Customer Profile Insights</a:t>
            </a:r>
            <a:endParaRPr lang="en-US" sz="4640" dirty="0"/>
          </a:p>
        </p:txBody>
      </p:sp>
      <p:sp>
        <p:nvSpPr>
          <p:cNvPr id="22" name="Text 11"/>
          <p:cNvSpPr/>
          <p:nvPr/>
        </p:nvSpPr>
        <p:spPr>
          <a:xfrm>
            <a:off x="6272784" y="3113532"/>
            <a:ext cx="21031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Customer Segments</a:t>
            </a:r>
            <a:endParaRPr lang="en-US" sz="2320" dirty="0"/>
          </a:p>
        </p:txBody>
      </p:sp>
      <p:sp>
        <p:nvSpPr>
          <p:cNvPr id="23" name="Text 12"/>
          <p:cNvSpPr/>
          <p:nvPr/>
        </p:nvSpPr>
        <p:spPr>
          <a:xfrm>
            <a:off x="8869680" y="3854196"/>
            <a:ext cx="2359152" cy="2734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99.7% of customers are based in Spain, indicating a domestic-focused client base.</a:t>
            </a:r>
            <a:endParaRPr lang="en-US" sz="2040" dirty="0"/>
          </a:p>
        </p:txBody>
      </p: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4352" y="2139696"/>
            <a:ext cx="493776" cy="493776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1078992" y="3209544"/>
            <a:ext cx="21031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Gender</a:t>
            </a:r>
            <a:endParaRPr lang="en-US" sz="232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7456" y="2139696"/>
            <a:ext cx="493776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88873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60857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Product Ownership Patterns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3959352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7" name="Text 2"/>
          <p:cNvSpPr/>
          <p:nvPr/>
        </p:nvSpPr>
        <p:spPr>
          <a:xfrm>
            <a:off x="832104" y="619048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  <p:sp>
        <p:nvSpPr>
          <p:cNvPr id="8" name="Text 3"/>
          <p:cNvSpPr/>
          <p:nvPr/>
        </p:nvSpPr>
        <p:spPr>
          <a:xfrm>
            <a:off x="832104" y="1481328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07</a:t>
            </a:r>
            <a:endParaRPr lang="en-US" sz="139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5488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299923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999232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4754880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5843016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shows a clear need for product expansion strategies and targeted cross-sell campaigns.</a:t>
            </a:r>
            <a:endParaRPr lang="en-US" sz="2040" dirty="0"/>
          </a:p>
        </p:txBody>
      </p:sp>
      <p:sp>
        <p:nvSpPr>
          <p:cNvPr id="9" name="Text 1"/>
          <p:cNvSpPr/>
          <p:nvPr/>
        </p:nvSpPr>
        <p:spPr>
          <a:xfrm>
            <a:off x="1609344" y="4782312"/>
            <a:ext cx="5550408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Alarmingly, 52.5% of customers only have one product, indicating low engagement.</a:t>
            </a:r>
            <a:endParaRPr lang="en-US" sz="2040" dirty="0"/>
          </a:p>
        </p:txBody>
      </p:sp>
      <p:sp>
        <p:nvSpPr>
          <p:cNvPr id="10" name="Text 2"/>
          <p:cNvSpPr/>
          <p:nvPr/>
        </p:nvSpPr>
        <p:spPr>
          <a:xfrm>
            <a:off x="987552" y="4764024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550" dirty="0"/>
          </a:p>
        </p:txBody>
      </p:sp>
      <p:sp>
        <p:nvSpPr>
          <p:cNvPr id="11" name="Text 3"/>
          <p:cNvSpPr/>
          <p:nvPr/>
        </p:nvSpPr>
        <p:spPr>
          <a:xfrm>
            <a:off x="8247888" y="2880360"/>
            <a:ext cx="555040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Other top products include particular accounts, direct debits, and salary accounts.</a:t>
            </a:r>
            <a:endParaRPr lang="en-US" sz="2040" dirty="0"/>
          </a:p>
        </p:txBody>
      </p:sp>
      <p:sp>
        <p:nvSpPr>
          <p:cNvPr id="12" name="Text 4"/>
          <p:cNvSpPr/>
          <p:nvPr/>
        </p:nvSpPr>
        <p:spPr>
          <a:xfrm>
            <a:off x="8247888" y="4782312"/>
            <a:ext cx="5550408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Less than 10% of customers hold more than five products.</a:t>
            </a:r>
            <a:endParaRPr lang="en-US" sz="2040" dirty="0"/>
          </a:p>
        </p:txBody>
      </p:sp>
      <p:sp>
        <p:nvSpPr>
          <p:cNvPr id="13" name="Text 5"/>
          <p:cNvSpPr/>
          <p:nvPr/>
        </p:nvSpPr>
        <p:spPr>
          <a:xfrm>
            <a:off x="7626096" y="2999232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6"/>
          <p:cNvSpPr/>
          <p:nvPr/>
        </p:nvSpPr>
        <p:spPr>
          <a:xfrm>
            <a:off x="832104" y="174650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Product Ownership Patterns</a:t>
            </a:r>
            <a:endParaRPr lang="en-US" sz="4640" dirty="0"/>
          </a:p>
        </p:txBody>
      </p:sp>
      <p:sp>
        <p:nvSpPr>
          <p:cNvPr id="15" name="Text 7"/>
          <p:cNvSpPr/>
          <p:nvPr/>
        </p:nvSpPr>
        <p:spPr>
          <a:xfrm>
            <a:off x="987552" y="2999232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550" dirty="0"/>
          </a:p>
        </p:txBody>
      </p:sp>
      <p:sp>
        <p:nvSpPr>
          <p:cNvPr id="16" name="Text 8"/>
          <p:cNvSpPr/>
          <p:nvPr/>
        </p:nvSpPr>
        <p:spPr>
          <a:xfrm>
            <a:off x="7626096" y="4764024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9"/>
          <p:cNvSpPr/>
          <p:nvPr/>
        </p:nvSpPr>
        <p:spPr>
          <a:xfrm>
            <a:off x="1609344" y="3026664"/>
            <a:ext cx="5550408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most common product is the current account, owned by over 65% of the base.</a:t>
            </a:r>
            <a:endParaRPr lang="en-US" sz="20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179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377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Time-Based Usage Patterns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651052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  <p:sp>
        <p:nvSpPr>
          <p:cNvPr id="7" name="Text 2"/>
          <p:cNvSpPr/>
          <p:nvPr/>
        </p:nvSpPr>
        <p:spPr>
          <a:xfrm>
            <a:off x="832104" y="363016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8" name="Text 3"/>
          <p:cNvSpPr/>
          <p:nvPr/>
        </p:nvSpPr>
        <p:spPr>
          <a:xfrm>
            <a:off x="832104" y="4279392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9" name="Text 4"/>
          <p:cNvSpPr/>
          <p:nvPr/>
        </p:nvSpPr>
        <p:spPr>
          <a:xfrm>
            <a:off x="832104" y="115214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08</a:t>
            </a:r>
            <a:endParaRPr lang="en-US" sz="139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072" y="2660904"/>
            <a:ext cx="822960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36" y="2660904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480" y="2660904"/>
            <a:ext cx="95097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496" y="2660904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626096" y="3977640"/>
            <a:ext cx="2715768" cy="1947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Products like salary, direct debit, and pension accounts saw consistent growth.</a:t>
            </a:r>
            <a:endParaRPr lang="en-US" sz="2040" dirty="0"/>
          </a:p>
        </p:txBody>
      </p:sp>
      <p:sp>
        <p:nvSpPr>
          <p:cNvPr id="8" name="Text 1"/>
          <p:cNvSpPr/>
          <p:nvPr/>
        </p:nvSpPr>
        <p:spPr>
          <a:xfrm>
            <a:off x="832104" y="632764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helped identify which products are “sticky” and which need better retention plans.</a:t>
            </a:r>
            <a:endParaRPr lang="en-US" sz="2040" dirty="0"/>
          </a:p>
        </p:txBody>
      </p:sp>
      <p:sp>
        <p:nvSpPr>
          <p:cNvPr id="9" name="Text 2"/>
          <p:cNvSpPr/>
          <p:nvPr/>
        </p:nvSpPr>
        <p:spPr>
          <a:xfrm>
            <a:off x="10963656" y="3977640"/>
            <a:ext cx="2715768" cy="1947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 contrast, deposits like short-term and medium-term showed frequent drop-offs.</a:t>
            </a:r>
            <a:endParaRPr lang="en-US" sz="2040" dirty="0"/>
          </a:p>
        </p:txBody>
      </p:sp>
      <p:sp>
        <p:nvSpPr>
          <p:cNvPr id="10" name="Text 3"/>
          <p:cNvSpPr/>
          <p:nvPr/>
        </p:nvSpPr>
        <p:spPr>
          <a:xfrm>
            <a:off x="832104" y="15270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Time-Based Usage Patterns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960120" y="3977640"/>
            <a:ext cx="271576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We analyzed monthly engagement across products.</a:t>
            </a:r>
            <a:endParaRPr lang="en-US" sz="2040" dirty="0"/>
          </a:p>
        </p:txBody>
      </p:sp>
      <p:sp>
        <p:nvSpPr>
          <p:cNvPr id="12" name="Text 5"/>
          <p:cNvSpPr/>
          <p:nvPr/>
        </p:nvSpPr>
        <p:spPr>
          <a:xfrm>
            <a:off x="4297680" y="3977640"/>
            <a:ext cx="2715768" cy="1563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Customer volumes remained steady over time with some seasonal variation.</a:t>
            </a:r>
            <a:endParaRPr lang="en-US" sz="20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179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63016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6" name="Text 1"/>
          <p:cNvSpPr/>
          <p:nvPr/>
        </p:nvSpPr>
        <p:spPr>
          <a:xfrm>
            <a:off x="832104" y="4279392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7" name="Text 2"/>
          <p:cNvSpPr/>
          <p:nvPr/>
        </p:nvSpPr>
        <p:spPr>
          <a:xfrm>
            <a:off x="832104" y="115214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09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49377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Churn and Loyalty Dynamics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51052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146657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1146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714146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9. Churn and Loyalty Dynamics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6053328" y="270662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Problem Statement and Business Context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5806440" y="649224"/>
            <a:ext cx="8010144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6410" dirty="0"/>
          </a:p>
        </p:txBody>
      </p:sp>
      <p:sp>
        <p:nvSpPr>
          <p:cNvPr id="7" name="Text 3"/>
          <p:cNvSpPr/>
          <p:nvPr/>
        </p:nvSpPr>
        <p:spPr>
          <a:xfrm>
            <a:off x="6053328" y="5870448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Product Ownership Patterns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6053328" y="460857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Analytical Approach and Methodology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6053328" y="2066544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Agenda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6053328" y="6499895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Time-Based Usage Patterns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6053328" y="333756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Project Objectives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6048756" y="904263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12. Next Steps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6053328" y="7781544"/>
            <a:ext cx="7507224" cy="374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10. Feature Relationships and Cross-Sell Opportunities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6053328" y="841326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11. Business Implications and Recommendations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6053328" y="396849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Dataset Overview</a:t>
            </a:r>
            <a:endParaRPr lang="en-US" sz="2320" dirty="0"/>
          </a:p>
        </p:txBody>
      </p:sp>
      <p:sp>
        <p:nvSpPr>
          <p:cNvPr id="16" name="Text 12"/>
          <p:cNvSpPr/>
          <p:nvPr/>
        </p:nvSpPr>
        <p:spPr>
          <a:xfrm>
            <a:off x="6048756" y="966995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13. Thank You</a:t>
            </a:r>
            <a:endParaRPr lang="en-US" sz="2320" dirty="0"/>
          </a:p>
        </p:txBody>
      </p:sp>
      <p:sp>
        <p:nvSpPr>
          <p:cNvPr id="17" name="Text 13"/>
          <p:cNvSpPr/>
          <p:nvPr/>
        </p:nvSpPr>
        <p:spPr>
          <a:xfrm>
            <a:off x="6053328" y="5239512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5A534C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Customer Profile Insights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44" y="342900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640" y="342900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42900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13248" y="3429000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550" dirty="0"/>
          </a:p>
        </p:txBody>
      </p:sp>
      <p:sp>
        <p:nvSpPr>
          <p:cNvPr id="8" name="Text 1"/>
          <p:cNvSpPr/>
          <p:nvPr/>
        </p:nvSpPr>
        <p:spPr>
          <a:xfrm>
            <a:off x="832104" y="151790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Churn and Loyalty Dynamics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832104" y="5678424"/>
            <a:ext cx="12984480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We derived churn rates and addition rates for each product to help prioritize retention and upsell initiatives.</a:t>
            </a:r>
            <a:endParaRPr lang="en-US" sz="2040" dirty="0"/>
          </a:p>
        </p:txBody>
      </p:sp>
      <p:sp>
        <p:nvSpPr>
          <p:cNvPr id="10" name="Text 3"/>
          <p:cNvSpPr/>
          <p:nvPr/>
        </p:nvSpPr>
        <p:spPr>
          <a:xfrm>
            <a:off x="6035040" y="3456432"/>
            <a:ext cx="3337560" cy="1947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These are essential services, suggesting that customers' life events or satisfaction levels impact their usage.</a:t>
            </a:r>
            <a:endParaRPr lang="en-US" sz="2040" dirty="0"/>
          </a:p>
        </p:txBody>
      </p:sp>
      <p:sp>
        <p:nvSpPr>
          <p:cNvPr id="11" name="Text 4"/>
          <p:cNvSpPr/>
          <p:nvPr/>
        </p:nvSpPr>
        <p:spPr>
          <a:xfrm>
            <a:off x="9838944" y="3429000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550" dirty="0"/>
          </a:p>
        </p:txBody>
      </p:sp>
      <p:sp>
        <p:nvSpPr>
          <p:cNvPr id="12" name="Text 5"/>
          <p:cNvSpPr/>
          <p:nvPr/>
        </p:nvSpPr>
        <p:spPr>
          <a:xfrm>
            <a:off x="10460736" y="3456432"/>
            <a:ext cx="3337560" cy="1947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Products like credit cards and loans had moderate churn but low addition, indicating underutilization.</a:t>
            </a:r>
            <a:endParaRPr lang="en-US" sz="2040" dirty="0"/>
          </a:p>
        </p:txBody>
      </p:sp>
      <p:sp>
        <p:nvSpPr>
          <p:cNvPr id="13" name="Text 6"/>
          <p:cNvSpPr/>
          <p:nvPr/>
        </p:nvSpPr>
        <p:spPr>
          <a:xfrm>
            <a:off x="987552" y="3429000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550" dirty="0"/>
          </a:p>
        </p:txBody>
      </p:sp>
      <p:sp>
        <p:nvSpPr>
          <p:cNvPr id="14" name="Text 7"/>
          <p:cNvSpPr/>
          <p:nvPr/>
        </p:nvSpPr>
        <p:spPr>
          <a:xfrm>
            <a:off x="1609344" y="3456432"/>
            <a:ext cx="3337560" cy="1563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Products like salary, pension, and direct debit had the highest addition and churn rates.</a:t>
            </a:r>
            <a:endParaRPr lang="en-US" sz="2040" dirty="0"/>
          </a:p>
        </p:txBody>
      </p:sp>
      <p:sp>
        <p:nvSpPr>
          <p:cNvPr id="15" name="Text 8"/>
          <p:cNvSpPr/>
          <p:nvPr/>
        </p:nvSpPr>
        <p:spPr>
          <a:xfrm>
            <a:off x="832104" y="2514600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We tracked how customers added or dropped products month-over-month.</a:t>
            </a:r>
            <a:endParaRPr lang="en-US" sz="20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5703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570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391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12724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7" name="Text 2"/>
          <p:cNvSpPr/>
          <p:nvPr/>
        </p:nvSpPr>
        <p:spPr>
          <a:xfrm>
            <a:off x="832104" y="70317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  <p:sp>
        <p:nvSpPr>
          <p:cNvPr id="8" name="Text 3"/>
          <p:cNvSpPr/>
          <p:nvPr/>
        </p:nvSpPr>
        <p:spPr>
          <a:xfrm>
            <a:off x="832104" y="3785616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9" name="Text 4"/>
          <p:cNvSpPr/>
          <p:nvPr/>
        </p:nvSpPr>
        <p:spPr>
          <a:xfrm>
            <a:off x="832104" y="4443984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Feature Relationships and Cross-Sell Opportunities</a:t>
            </a:r>
            <a:endParaRPr lang="en-US" sz="641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601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256" y="252374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2523744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6656832"/>
            <a:ext cx="1152144" cy="11521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4288" y="6656832"/>
            <a:ext cx="1152144" cy="115214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4288" y="2523744"/>
            <a:ext cx="1152144" cy="115214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8272" y="6656832"/>
            <a:ext cx="1152144" cy="115214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404104" y="8037576"/>
            <a:ext cx="3831336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Predictive modeling of next-best-product</a:t>
            </a:r>
            <a:endParaRPr lang="en-US" sz="2040" dirty="0"/>
          </a:p>
        </p:txBody>
      </p:sp>
      <p:sp>
        <p:nvSpPr>
          <p:cNvPr id="10" name="Text 1"/>
          <p:cNvSpPr/>
          <p:nvPr/>
        </p:nvSpPr>
        <p:spPr>
          <a:xfrm>
            <a:off x="9848088" y="8037576"/>
            <a:ext cx="3831336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Bundled offers based on customer profiles</a:t>
            </a:r>
            <a:endParaRPr lang="en-US" sz="2040" dirty="0"/>
          </a:p>
        </p:txBody>
      </p:sp>
      <p:sp>
        <p:nvSpPr>
          <p:cNvPr id="11" name="Text 2"/>
          <p:cNvSpPr/>
          <p:nvPr/>
        </p:nvSpPr>
        <p:spPr>
          <a:xfrm>
            <a:off x="832104" y="5861304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opens the door for:</a:t>
            </a:r>
            <a:endParaRPr lang="en-US" sz="2040" dirty="0"/>
          </a:p>
        </p:txBody>
      </p:sp>
      <p:sp>
        <p:nvSpPr>
          <p:cNvPr id="12" name="Text 3"/>
          <p:cNvSpPr/>
          <p:nvPr/>
        </p:nvSpPr>
        <p:spPr>
          <a:xfrm>
            <a:off x="9848088" y="3913632"/>
            <a:ext cx="3831336" cy="1563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Demographics like age, segment, and income were also linked to product behavior.</a:t>
            </a:r>
            <a:endParaRPr lang="en-US" sz="2040" dirty="0"/>
          </a:p>
        </p:txBody>
      </p:sp>
      <p:sp>
        <p:nvSpPr>
          <p:cNvPr id="13" name="Text 4"/>
          <p:cNvSpPr/>
          <p:nvPr/>
        </p:nvSpPr>
        <p:spPr>
          <a:xfrm>
            <a:off x="832104" y="649224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Feature Relationships and Cross-Sell Opportunities</a:t>
            </a:r>
            <a:endParaRPr lang="en-US" sz="4640" dirty="0"/>
          </a:p>
        </p:txBody>
      </p:sp>
      <p:sp>
        <p:nvSpPr>
          <p:cNvPr id="14" name="Text 5"/>
          <p:cNvSpPr/>
          <p:nvPr/>
        </p:nvSpPr>
        <p:spPr>
          <a:xfrm>
            <a:off x="5404104" y="3913632"/>
            <a:ext cx="3831336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Similarly, mortgage and loans often coexist.</a:t>
            </a:r>
            <a:endParaRPr lang="en-US" sz="2040" dirty="0"/>
          </a:p>
        </p:txBody>
      </p:sp>
      <p:sp>
        <p:nvSpPr>
          <p:cNvPr id="15" name="Text 6"/>
          <p:cNvSpPr/>
          <p:nvPr/>
        </p:nvSpPr>
        <p:spPr>
          <a:xfrm>
            <a:off x="960120" y="3913632"/>
            <a:ext cx="3831336" cy="1563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We observed that products like salary, direct debit, and pensions are frequently owned together.</a:t>
            </a:r>
            <a:endParaRPr lang="en-US" sz="2040" dirty="0"/>
          </a:p>
        </p:txBody>
      </p:sp>
      <p:sp>
        <p:nvSpPr>
          <p:cNvPr id="16" name="Text 7"/>
          <p:cNvSpPr/>
          <p:nvPr/>
        </p:nvSpPr>
        <p:spPr>
          <a:xfrm>
            <a:off x="960120" y="8037576"/>
            <a:ext cx="3831336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Personalized recommendations</a:t>
            </a:r>
            <a:endParaRPr lang="en-US" sz="20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5703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570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391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785616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6" name="Text 1"/>
          <p:cNvSpPr/>
          <p:nvPr/>
        </p:nvSpPr>
        <p:spPr>
          <a:xfrm>
            <a:off x="832104" y="312724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7" name="Text 2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11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70317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  <p:sp>
        <p:nvSpPr>
          <p:cNvPr id="9" name="Text 4"/>
          <p:cNvSpPr/>
          <p:nvPr/>
        </p:nvSpPr>
        <p:spPr>
          <a:xfrm>
            <a:off x="832104" y="4443984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Business Implications and Recommendations</a:t>
            </a:r>
            <a:endParaRPr lang="en-US" sz="641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86053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8605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60807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31596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4315968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560320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2560320"/>
            <a:ext cx="475488" cy="4754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87552" y="6080760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550" dirty="0"/>
          </a:p>
        </p:txBody>
      </p:sp>
      <p:sp>
        <p:nvSpPr>
          <p:cNvPr id="10" name="Text 1"/>
          <p:cNvSpPr/>
          <p:nvPr/>
        </p:nvSpPr>
        <p:spPr>
          <a:xfrm>
            <a:off x="832104" y="1655064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From our findings, we propose the following business actions:</a:t>
            </a:r>
            <a:endParaRPr lang="en-US" sz="2040" dirty="0"/>
          </a:p>
        </p:txBody>
      </p:sp>
      <p:sp>
        <p:nvSpPr>
          <p:cNvPr id="11" name="Text 2"/>
          <p:cNvSpPr/>
          <p:nvPr/>
        </p:nvSpPr>
        <p:spPr>
          <a:xfrm>
            <a:off x="1609344" y="4352544"/>
            <a:ext cx="555040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Churn Watchlists: Proactively reach out to customers showing drop-offs, especially in high-value products.</a:t>
            </a:r>
            <a:endParaRPr lang="en-US" sz="2040" dirty="0"/>
          </a:p>
        </p:txBody>
      </p:sp>
      <p:sp>
        <p:nvSpPr>
          <p:cNvPr id="12" name="Text 3"/>
          <p:cNvSpPr/>
          <p:nvPr/>
        </p:nvSpPr>
        <p:spPr>
          <a:xfrm>
            <a:off x="8247888" y="4352544"/>
            <a:ext cx="555040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Intelligent Cross-Sell Engine: Use behavior and segment data to automate product suggestions.</a:t>
            </a:r>
            <a:endParaRPr lang="en-US" sz="2040" dirty="0"/>
          </a:p>
        </p:txBody>
      </p:sp>
      <p:sp>
        <p:nvSpPr>
          <p:cNvPr id="13" name="Text 4"/>
          <p:cNvSpPr/>
          <p:nvPr/>
        </p:nvSpPr>
        <p:spPr>
          <a:xfrm>
            <a:off x="1609344" y="6108192"/>
            <a:ext cx="555040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Customer Dashboard: Build monthly tracking tools to monitor product adoption, usage trends, and churn.</a:t>
            </a:r>
            <a:endParaRPr lang="en-US" sz="2040" dirty="0"/>
          </a:p>
        </p:txBody>
      </p:sp>
      <p:sp>
        <p:nvSpPr>
          <p:cNvPr id="14" name="Text 5"/>
          <p:cNvSpPr/>
          <p:nvPr/>
        </p:nvSpPr>
        <p:spPr>
          <a:xfrm>
            <a:off x="987552" y="4325112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6"/>
          <p:cNvSpPr/>
          <p:nvPr/>
        </p:nvSpPr>
        <p:spPr>
          <a:xfrm>
            <a:off x="7626096" y="4325112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550" dirty="0"/>
          </a:p>
        </p:txBody>
      </p:sp>
      <p:sp>
        <p:nvSpPr>
          <p:cNvPr id="16" name="Text 7"/>
          <p:cNvSpPr/>
          <p:nvPr/>
        </p:nvSpPr>
        <p:spPr>
          <a:xfrm>
            <a:off x="832104" y="7552944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These strategies can significantly increase product-per-customer ratios and long-term customer value.</a:t>
            </a:r>
            <a:endParaRPr lang="en-US" sz="2040" dirty="0"/>
          </a:p>
        </p:txBody>
      </p:sp>
      <p:sp>
        <p:nvSpPr>
          <p:cNvPr id="17" name="Text 8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Business Implications and Recommendations</a:t>
            </a:r>
            <a:endParaRPr lang="en-US" sz="4640" dirty="0"/>
          </a:p>
        </p:txBody>
      </p:sp>
      <p:sp>
        <p:nvSpPr>
          <p:cNvPr id="18" name="Text 9"/>
          <p:cNvSpPr/>
          <p:nvPr/>
        </p:nvSpPr>
        <p:spPr>
          <a:xfrm>
            <a:off x="8247888" y="2587752"/>
            <a:ext cx="555040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Segment-Driven Campaigns: Target students with e-accounts and credit cards. Offer pension plans to middle-aged clients.</a:t>
            </a:r>
            <a:endParaRPr lang="en-US" sz="2040" dirty="0"/>
          </a:p>
        </p:txBody>
      </p:sp>
      <p:sp>
        <p:nvSpPr>
          <p:cNvPr id="19" name="Text 10"/>
          <p:cNvSpPr/>
          <p:nvPr/>
        </p:nvSpPr>
        <p:spPr>
          <a:xfrm>
            <a:off x="987552" y="2569464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550" dirty="0"/>
          </a:p>
        </p:txBody>
      </p:sp>
      <p:sp>
        <p:nvSpPr>
          <p:cNvPr id="20" name="Text 11"/>
          <p:cNvSpPr/>
          <p:nvPr/>
        </p:nvSpPr>
        <p:spPr>
          <a:xfrm>
            <a:off x="1609344" y="2587752"/>
            <a:ext cx="555040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Design Product Bundles: Offer complementary services together, such as payroll + direct debit + pension.</a:t>
            </a:r>
            <a:endParaRPr lang="en-US" sz="2040" dirty="0"/>
          </a:p>
        </p:txBody>
      </p:sp>
      <p:sp>
        <p:nvSpPr>
          <p:cNvPr id="21" name="Text 12"/>
          <p:cNvSpPr/>
          <p:nvPr/>
        </p:nvSpPr>
        <p:spPr>
          <a:xfrm>
            <a:off x="7626096" y="2569464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179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51052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  <p:sp>
        <p:nvSpPr>
          <p:cNvPr id="6" name="Text 1"/>
          <p:cNvSpPr/>
          <p:nvPr/>
        </p:nvSpPr>
        <p:spPr>
          <a:xfrm>
            <a:off x="832104" y="49377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Next Steps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115214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12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63016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9" name="Text 4"/>
          <p:cNvSpPr/>
          <p:nvPr/>
        </p:nvSpPr>
        <p:spPr>
          <a:xfrm>
            <a:off x="832104" y="4279392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2359152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608" y="2359152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359152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8" y="2359152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851392" y="2596896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550" dirty="0"/>
          </a:p>
        </p:txBody>
      </p:sp>
      <p:sp>
        <p:nvSpPr>
          <p:cNvPr id="9" name="Text 1"/>
          <p:cNvSpPr/>
          <p:nvPr/>
        </p:nvSpPr>
        <p:spPr>
          <a:xfrm>
            <a:off x="4325112" y="3657600"/>
            <a:ext cx="2743200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Integrate insights into CRM and marketing platforms.</a:t>
            </a:r>
            <a:endParaRPr lang="en-US" sz="2040" dirty="0"/>
          </a:p>
        </p:txBody>
      </p:sp>
      <p:sp>
        <p:nvSpPr>
          <p:cNvPr id="10" name="Text 2"/>
          <p:cNvSpPr/>
          <p:nvPr/>
        </p:nvSpPr>
        <p:spPr>
          <a:xfrm>
            <a:off x="12088368" y="2596896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550" dirty="0"/>
          </a:p>
        </p:txBody>
      </p:sp>
      <p:sp>
        <p:nvSpPr>
          <p:cNvPr id="11" name="Text 3"/>
          <p:cNvSpPr/>
          <p:nvPr/>
        </p:nvSpPr>
        <p:spPr>
          <a:xfrm>
            <a:off x="10817352" y="3657600"/>
            <a:ext cx="2743200" cy="1563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Test segmented campaigns and measure response rates.</a:t>
            </a:r>
            <a:endParaRPr lang="en-US" sz="2040" dirty="0"/>
          </a:p>
        </p:txBody>
      </p:sp>
      <p:sp>
        <p:nvSpPr>
          <p:cNvPr id="12" name="Text 4"/>
          <p:cNvSpPr/>
          <p:nvPr/>
        </p:nvSpPr>
        <p:spPr>
          <a:xfrm>
            <a:off x="2359152" y="2596896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550" dirty="0"/>
          </a:p>
        </p:txBody>
      </p:sp>
      <p:sp>
        <p:nvSpPr>
          <p:cNvPr id="13" name="Text 5"/>
          <p:cNvSpPr/>
          <p:nvPr/>
        </p:nvSpPr>
        <p:spPr>
          <a:xfrm>
            <a:off x="7571232" y="3657600"/>
            <a:ext cx="2743200" cy="2734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Leverage the existing dashboard to help leadership continuously track customer trends and cross-sell performance.</a:t>
            </a:r>
            <a:endParaRPr lang="en-US" sz="2040" dirty="0"/>
          </a:p>
        </p:txBody>
      </p:sp>
      <p:sp>
        <p:nvSpPr>
          <p:cNvPr id="14" name="Text 6"/>
          <p:cNvSpPr/>
          <p:nvPr/>
        </p:nvSpPr>
        <p:spPr>
          <a:xfrm>
            <a:off x="1078992" y="3465576"/>
            <a:ext cx="2743200" cy="1947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Build predictive models to forecast churn and recommend products.</a:t>
            </a:r>
            <a:endParaRPr lang="en-US" sz="2040" dirty="0"/>
          </a:p>
        </p:txBody>
      </p:sp>
      <p:sp>
        <p:nvSpPr>
          <p:cNvPr id="15" name="Text 7"/>
          <p:cNvSpPr/>
          <p:nvPr/>
        </p:nvSpPr>
        <p:spPr>
          <a:xfrm>
            <a:off x="5605272" y="2596896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550" dirty="0"/>
          </a:p>
        </p:txBody>
      </p:sp>
      <p:sp>
        <p:nvSpPr>
          <p:cNvPr id="16" name="Text 8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Next Steps</a:t>
            </a:r>
            <a:endParaRPr lang="en-US" sz="464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29184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5806440" y="4297680"/>
            <a:ext cx="8010144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For your attention.</a:t>
            </a:r>
            <a:endParaRPr lang="en-US" sz="20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179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377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Agenda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651052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  <p:sp>
        <p:nvSpPr>
          <p:cNvPr id="7" name="Text 2"/>
          <p:cNvSpPr/>
          <p:nvPr/>
        </p:nvSpPr>
        <p:spPr>
          <a:xfrm>
            <a:off x="832104" y="4279392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8" name="Text 3"/>
          <p:cNvSpPr/>
          <p:nvPr/>
        </p:nvSpPr>
        <p:spPr>
          <a:xfrm>
            <a:off x="832104" y="363016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9" name="Text 4"/>
          <p:cNvSpPr/>
          <p:nvPr/>
        </p:nvSpPr>
        <p:spPr>
          <a:xfrm>
            <a:off x="832104" y="115214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139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81151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8115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407408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Findings and Insights</a:t>
            </a:r>
            <a:endParaRPr lang="en-US" sz="2040" dirty="0"/>
          </a:p>
        </p:txBody>
      </p:sp>
      <p:sp>
        <p:nvSpPr>
          <p:cNvPr id="5" name="Text 1"/>
          <p:cNvSpPr/>
          <p:nvPr/>
        </p:nvSpPr>
        <p:spPr>
          <a:xfrm>
            <a:off x="1078992" y="5468112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Product Ownership Trends</a:t>
            </a:r>
            <a:endParaRPr lang="en-US" sz="2040" dirty="0"/>
          </a:p>
        </p:txBody>
      </p:sp>
      <p:sp>
        <p:nvSpPr>
          <p:cNvPr id="6" name="Text 2"/>
          <p:cNvSpPr/>
          <p:nvPr/>
        </p:nvSpPr>
        <p:spPr>
          <a:xfrm>
            <a:off x="1078992" y="6528816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Churn and Loyalty Dynamics</a:t>
            </a:r>
            <a:endParaRPr lang="en-US" sz="2040" dirty="0"/>
          </a:p>
        </p:txBody>
      </p:sp>
      <p:sp>
        <p:nvSpPr>
          <p:cNvPr id="7" name="Text 3"/>
          <p:cNvSpPr/>
          <p:nvPr/>
        </p:nvSpPr>
        <p:spPr>
          <a:xfrm>
            <a:off x="1078992" y="7059168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Feature Relationships</a:t>
            </a:r>
            <a:endParaRPr lang="en-US" sz="2040" dirty="0"/>
          </a:p>
        </p:txBody>
      </p:sp>
      <p:sp>
        <p:nvSpPr>
          <p:cNvPr id="8" name="Text 4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Agenda</a:t>
            </a:r>
            <a:endParaRPr lang="en-US" sz="4640" dirty="0"/>
          </a:p>
        </p:txBody>
      </p:sp>
      <p:sp>
        <p:nvSpPr>
          <p:cNvPr id="9" name="Text 5"/>
          <p:cNvSpPr/>
          <p:nvPr/>
        </p:nvSpPr>
        <p:spPr>
          <a:xfrm>
            <a:off x="1078992" y="1792224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Problem Statement and Business Context</a:t>
            </a:r>
            <a:endParaRPr lang="en-US" sz="2040" dirty="0"/>
          </a:p>
        </p:txBody>
      </p:sp>
      <p:sp>
        <p:nvSpPr>
          <p:cNvPr id="10" name="Text 6"/>
          <p:cNvSpPr/>
          <p:nvPr/>
        </p:nvSpPr>
        <p:spPr>
          <a:xfrm>
            <a:off x="1078992" y="4937760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Customer Profiles</a:t>
            </a:r>
            <a:endParaRPr lang="en-US" sz="2040" dirty="0"/>
          </a:p>
        </p:txBody>
      </p:sp>
      <p:sp>
        <p:nvSpPr>
          <p:cNvPr id="11" name="Text 7"/>
          <p:cNvSpPr/>
          <p:nvPr/>
        </p:nvSpPr>
        <p:spPr>
          <a:xfrm>
            <a:off x="1078992" y="2441448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 Objectives</a:t>
            </a:r>
            <a:endParaRPr lang="en-US" sz="2040" dirty="0"/>
          </a:p>
        </p:txBody>
      </p:sp>
      <p:sp>
        <p:nvSpPr>
          <p:cNvPr id="12" name="Text 8"/>
          <p:cNvSpPr/>
          <p:nvPr/>
        </p:nvSpPr>
        <p:spPr>
          <a:xfrm>
            <a:off x="1078992" y="5998464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Time-Based Usage Patterns</a:t>
            </a:r>
            <a:endParaRPr lang="en-US" sz="2040" dirty="0"/>
          </a:p>
        </p:txBody>
      </p:sp>
      <p:sp>
        <p:nvSpPr>
          <p:cNvPr id="13" name="Text 9"/>
          <p:cNvSpPr/>
          <p:nvPr/>
        </p:nvSpPr>
        <p:spPr>
          <a:xfrm>
            <a:off x="1078992" y="3758184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Analytical Approach and Methodology</a:t>
            </a:r>
            <a:endParaRPr lang="en-US" sz="2040" dirty="0"/>
          </a:p>
        </p:txBody>
      </p:sp>
      <p:sp>
        <p:nvSpPr>
          <p:cNvPr id="14" name="Text 10"/>
          <p:cNvSpPr/>
          <p:nvPr/>
        </p:nvSpPr>
        <p:spPr>
          <a:xfrm>
            <a:off x="1078992" y="8375904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Next Steps</a:t>
            </a:r>
            <a:endParaRPr lang="en-US" sz="2040" dirty="0"/>
          </a:p>
        </p:txBody>
      </p:sp>
      <p:sp>
        <p:nvSpPr>
          <p:cNvPr id="15" name="Text 11"/>
          <p:cNvSpPr/>
          <p:nvPr/>
        </p:nvSpPr>
        <p:spPr>
          <a:xfrm>
            <a:off x="1078992" y="7717536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Business Implications and Recommendations</a:t>
            </a:r>
            <a:endParaRPr lang="en-US" sz="2040" dirty="0"/>
          </a:p>
        </p:txBody>
      </p:sp>
      <p:sp>
        <p:nvSpPr>
          <p:cNvPr id="16" name="Text 12"/>
          <p:cNvSpPr/>
          <p:nvPr/>
        </p:nvSpPr>
        <p:spPr>
          <a:xfrm>
            <a:off x="1078992" y="3099816"/>
            <a:ext cx="1248156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Dataset Overview</a:t>
            </a:r>
            <a:endParaRPr lang="en-US" sz="20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5703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570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391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12724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6" name="Text 1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4443984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Problem Statement and Business Context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3785616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9" name="Text 4"/>
          <p:cNvSpPr/>
          <p:nvPr/>
        </p:nvSpPr>
        <p:spPr>
          <a:xfrm>
            <a:off x="832104" y="7031736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90688" y="3255264"/>
            <a:ext cx="6007608" cy="1947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b="1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Our challenge</a:t>
            </a: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was to dive into customer usage patterns across multiple financial products and uncover actionable insights that could guide </a:t>
            </a:r>
            <a:r>
              <a:rPr lang="en-US" sz="2040" b="1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better product bundling</a:t>
            </a: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, targeted campaigns, and retention strategies.</a:t>
            </a:r>
            <a:endParaRPr lang="en-US" sz="2040" dirty="0"/>
          </a:p>
        </p:txBody>
      </p:sp>
      <p:sp>
        <p:nvSpPr>
          <p:cNvPr id="5" name="Text 1"/>
          <p:cNvSpPr/>
          <p:nvPr/>
        </p:nvSpPr>
        <p:spPr>
          <a:xfrm>
            <a:off x="832104" y="200253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Problem Statement and Business Context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841248" y="3255264"/>
            <a:ext cx="6007608" cy="2734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At XYZ Credit Union, the majority of customers are only </a:t>
            </a:r>
            <a:r>
              <a:rPr lang="en-US" sz="2040" b="1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subscribed to a single financial product</a:t>
            </a: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, usually a basic account. This restricts both engagement and revenue potential. In a highly competitive banking environment, </a:t>
            </a:r>
            <a:r>
              <a:rPr lang="en-US" sz="2040" b="1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understanding customer behavior and finding opportunities for cross-selling</a:t>
            </a: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are vital.</a:t>
            </a:r>
            <a:endParaRPr lang="en-US" sz="20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179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51052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  <p:sp>
        <p:nvSpPr>
          <p:cNvPr id="6" name="Text 1"/>
          <p:cNvSpPr/>
          <p:nvPr/>
        </p:nvSpPr>
        <p:spPr>
          <a:xfrm>
            <a:off x="832104" y="363016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7" name="Text 2"/>
          <p:cNvSpPr/>
          <p:nvPr/>
        </p:nvSpPr>
        <p:spPr>
          <a:xfrm>
            <a:off x="832104" y="115214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49377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Objectives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4279392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69087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469087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328416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3328416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247888" y="3355848"/>
            <a:ext cx="5550408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Identify product usage trends, especially customers with multiple products.</a:t>
            </a:r>
            <a:endParaRPr lang="en-US" sz="2040" dirty="0"/>
          </a:p>
        </p:txBody>
      </p:sp>
      <p:sp>
        <p:nvSpPr>
          <p:cNvPr id="9" name="Text 1"/>
          <p:cNvSpPr/>
          <p:nvPr/>
        </p:nvSpPr>
        <p:spPr>
          <a:xfrm>
            <a:off x="987552" y="4700016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550" dirty="0"/>
          </a:p>
        </p:txBody>
      </p:sp>
      <p:sp>
        <p:nvSpPr>
          <p:cNvPr id="10" name="Text 2"/>
          <p:cNvSpPr/>
          <p:nvPr/>
        </p:nvSpPr>
        <p:spPr>
          <a:xfrm>
            <a:off x="1609344" y="4718304"/>
            <a:ext cx="5550408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Detect churn patterns, when and why customers drop products.</a:t>
            </a:r>
            <a:endParaRPr lang="en-US" sz="2040" dirty="0"/>
          </a:p>
        </p:txBody>
      </p:sp>
      <p:sp>
        <p:nvSpPr>
          <p:cNvPr id="11" name="Text 3"/>
          <p:cNvSpPr/>
          <p:nvPr/>
        </p:nvSpPr>
        <p:spPr>
          <a:xfrm>
            <a:off x="7626096" y="4700016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550" dirty="0"/>
          </a:p>
        </p:txBody>
      </p:sp>
      <p:sp>
        <p:nvSpPr>
          <p:cNvPr id="12" name="Text 4"/>
          <p:cNvSpPr/>
          <p:nvPr/>
        </p:nvSpPr>
        <p:spPr>
          <a:xfrm>
            <a:off x="987552" y="3328416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550" dirty="0"/>
          </a:p>
        </p:txBody>
      </p:sp>
      <p:sp>
        <p:nvSpPr>
          <p:cNvPr id="13" name="Text 5"/>
          <p:cNvSpPr/>
          <p:nvPr/>
        </p:nvSpPr>
        <p:spPr>
          <a:xfrm>
            <a:off x="832104" y="2414016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We set out to:</a:t>
            </a:r>
            <a:endParaRPr lang="en-US" sz="2040" dirty="0"/>
          </a:p>
        </p:txBody>
      </p:sp>
      <p:sp>
        <p:nvSpPr>
          <p:cNvPr id="14" name="Text 6"/>
          <p:cNvSpPr/>
          <p:nvPr/>
        </p:nvSpPr>
        <p:spPr>
          <a:xfrm>
            <a:off x="7626096" y="3328416"/>
            <a:ext cx="192024" cy="4663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dirty="0">
                <a:solidFill>
                  <a:srgbClr val="26262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550" dirty="0"/>
          </a:p>
        </p:txBody>
      </p:sp>
      <p:sp>
        <p:nvSpPr>
          <p:cNvPr id="15" name="Text 7"/>
          <p:cNvSpPr/>
          <p:nvPr/>
        </p:nvSpPr>
        <p:spPr>
          <a:xfrm>
            <a:off x="832104" y="5779008"/>
            <a:ext cx="12984480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Ultimately, our goal is to generate strategic insights to drive cross-selling and improve customer lifetime value.</a:t>
            </a:r>
            <a:endParaRPr lang="en-US" sz="2040" dirty="0"/>
          </a:p>
        </p:txBody>
      </p:sp>
      <p:sp>
        <p:nvSpPr>
          <p:cNvPr id="16" name="Text 8"/>
          <p:cNvSpPr/>
          <p:nvPr/>
        </p:nvSpPr>
        <p:spPr>
          <a:xfrm>
            <a:off x="8247888" y="4718304"/>
            <a:ext cx="5550408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Recognize correlations between different products to create effective bundles.</a:t>
            </a:r>
            <a:endParaRPr lang="en-US" sz="2040" dirty="0"/>
          </a:p>
        </p:txBody>
      </p:sp>
      <p:sp>
        <p:nvSpPr>
          <p:cNvPr id="17" name="Text 9"/>
          <p:cNvSpPr/>
          <p:nvPr/>
        </p:nvSpPr>
        <p:spPr>
          <a:xfrm>
            <a:off x="832104" y="14173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Objectives</a:t>
            </a:r>
            <a:endParaRPr lang="en-US" sz="4640" dirty="0"/>
          </a:p>
        </p:txBody>
      </p:sp>
      <p:sp>
        <p:nvSpPr>
          <p:cNvPr id="18" name="Text 10"/>
          <p:cNvSpPr/>
          <p:nvPr/>
        </p:nvSpPr>
        <p:spPr>
          <a:xfrm>
            <a:off x="1609344" y="3355848"/>
            <a:ext cx="5550408" cy="7863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04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Understand who the customers are: their demographics, behavior, and preferences.</a:t>
            </a:r>
            <a:endParaRPr lang="en-US" sz="20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179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5214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9377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5D574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Dataset Overview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3630168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8" name="Text 3"/>
          <p:cNvSpPr/>
          <p:nvPr/>
        </p:nvSpPr>
        <p:spPr>
          <a:xfrm>
            <a:off x="832104" y="4279392"/>
            <a:ext cx="12984480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060"/>
              </a:lnSpc>
              <a:buNone/>
            </a:pPr>
            <a:endParaRPr lang="en-US" sz="2040" dirty="0"/>
          </a:p>
        </p:txBody>
      </p:sp>
      <p:sp>
        <p:nvSpPr>
          <p:cNvPr id="9" name="Text 4"/>
          <p:cNvSpPr/>
          <p:nvPr/>
        </p:nvSpPr>
        <p:spPr>
          <a:xfrm>
            <a:off x="832104" y="6510528"/>
            <a:ext cx="1298448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30" dirty="0">
                <a:solidFill>
                  <a:srgbClr val="5A534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1136</Words>
  <Application>Microsoft Office PowerPoint</Application>
  <PresentationFormat>Custom</PresentationFormat>
  <Paragraphs>202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思源黑体-思源黑体-Medium</vt:lpstr>
      <vt:lpstr>Arial</vt:lpstr>
      <vt:lpstr>Calibri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Raj Pawar</cp:lastModifiedBy>
  <cp:revision>4</cp:revision>
  <dcterms:created xsi:type="dcterms:W3CDTF">2025-06-30T16:10:19Z</dcterms:created>
  <dcterms:modified xsi:type="dcterms:W3CDTF">2025-06-30T16:20:51Z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24547868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S10.3.1</vt:lpwstr>
  </property>
</Properties>
</file>